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g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émi Poulenard - Simon Houlia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Rémi Poulenard - Simon Houliat</a:t>
            </a:r>
          </a:p>
        </p:txBody>
      </p:sp>
      <p:sp>
        <p:nvSpPr>
          <p:cNvPr id="152" name="Découverte de Vue J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Découverte de Vue JS</a:t>
            </a:r>
          </a:p>
        </p:txBody>
      </p:sp>
      <p:sp>
        <p:nvSpPr>
          <p:cNvPr id="153" name="HUB BORDEAUX 202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HUB BORDEAUX 2020</a:t>
            </a:r>
          </a:p>
        </p:txBody>
      </p:sp>
      <p:pic>
        <p:nvPicPr>
          <p:cNvPr id="154" name="1184px-Vue.js_Logo_2.svg.png" descr="1184px-Vue.js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8181" y="1313313"/>
            <a:ext cx="3667637" cy="3178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otre salut…"/>
          <p:cNvSpPr txBox="1"/>
          <p:nvPr/>
        </p:nvSpPr>
        <p:spPr>
          <a:xfrm>
            <a:off x="9850272" y="145479"/>
            <a:ext cx="4683456" cy="1601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700">
                <a:solidFill>
                  <a:srgbClr val="FFFFFF"/>
                </a:solidFill>
              </a:defRPr>
            </a:pPr>
            <a:r>
              <a:t>Votre salut</a:t>
            </a:r>
          </a:p>
          <a:p>
            <a:pPr defTabSz="825500">
              <a:defRPr i="1" sz="3200" u="sng">
                <a:solidFill>
                  <a:schemeClr val="accent1">
                    <a:lumOff val="16847"/>
                  </a:schemeClr>
                </a:solidFill>
              </a:defRPr>
            </a:pPr>
            <a:r>
              <a:t>https://vuetifyjs.com/en/</a:t>
            </a:r>
          </a:p>
        </p:txBody>
      </p:sp>
      <p:sp>
        <p:nvSpPr>
          <p:cNvPr id="191" name="Vous avez besoin de npm ou yarn"/>
          <p:cNvSpPr txBox="1"/>
          <p:nvPr/>
        </p:nvSpPr>
        <p:spPr>
          <a:xfrm>
            <a:off x="5755872" y="6419850"/>
            <a:ext cx="1287225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solidFill>
                  <a:srgbClr val="D5D5D5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Vous avez besoin de 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npm</a:t>
            </a:r>
            <a:r>
              <a:t> ou </a:t>
            </a:r>
            <a:r>
              <a:rPr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rPr>
              <a:t>yarn</a:t>
            </a:r>
          </a:p>
        </p:txBody>
      </p:sp>
      <p:pic>
        <p:nvPicPr>
          <p:cNvPr id="192" name="Capture d’écran 2021-02-12 à 10.58.54.png" descr="Capture d’écran 2021-02-12 à 10.58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657" y="2202389"/>
            <a:ext cx="17620686" cy="11012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é-requis"/>
          <p:cNvSpPr txBox="1"/>
          <p:nvPr/>
        </p:nvSpPr>
        <p:spPr>
          <a:xfrm>
            <a:off x="10165016" y="744321"/>
            <a:ext cx="4053968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Pré-requis</a:t>
            </a:r>
          </a:p>
        </p:txBody>
      </p:sp>
      <p:sp>
        <p:nvSpPr>
          <p:cNvPr id="195" name="Vous avez besoin de npm ou yarn"/>
          <p:cNvSpPr txBox="1"/>
          <p:nvPr/>
        </p:nvSpPr>
        <p:spPr>
          <a:xfrm>
            <a:off x="5755872" y="6419850"/>
            <a:ext cx="1287225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solidFill>
                  <a:srgbClr val="D5D5D5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Vous avez besoin de 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npm</a:t>
            </a:r>
            <a:r>
              <a:t> ou </a:t>
            </a:r>
            <a:r>
              <a:rPr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rPr>
              <a:t>yarn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apture d’écran 2021-02-09 à 10.58.20.png" descr="Capture d’écran 2021-02-09 à 10.58.20.png"/>
          <p:cNvPicPr>
            <a:picLocks noChangeAspect="1"/>
          </p:cNvPicPr>
          <p:nvPr/>
        </p:nvPicPr>
        <p:blipFill>
          <a:blip r:embed="rId2">
            <a:extLst/>
          </a:blip>
          <a:srcRect l="303" t="5254" r="1085" b="5254"/>
          <a:stretch>
            <a:fillRect/>
          </a:stretch>
        </p:blipFill>
        <p:spPr>
          <a:xfrm>
            <a:off x="7539582" y="4948038"/>
            <a:ext cx="28840743" cy="3819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VUE CLI"/>
          <p:cNvSpPr txBox="1"/>
          <p:nvPr/>
        </p:nvSpPr>
        <p:spPr>
          <a:xfrm>
            <a:off x="10535583" y="744321"/>
            <a:ext cx="3312834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VUE CLI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réation d’un projet"/>
          <p:cNvSpPr txBox="1"/>
          <p:nvPr/>
        </p:nvSpPr>
        <p:spPr>
          <a:xfrm>
            <a:off x="8352174" y="744321"/>
            <a:ext cx="7679653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Création d’un projet</a:t>
            </a:r>
          </a:p>
        </p:txBody>
      </p:sp>
      <p:sp>
        <p:nvSpPr>
          <p:cNvPr id="201" name="vue create myprojectname"/>
          <p:cNvSpPr txBox="1"/>
          <p:nvPr/>
        </p:nvSpPr>
        <p:spPr>
          <a:xfrm>
            <a:off x="7196286" y="6419850"/>
            <a:ext cx="999142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solidFill>
                  <a:srgbClr val="D5D5D5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vue </a:t>
            </a:r>
            <a:r>
              <a:rPr>
                <a:solidFill>
                  <a:schemeClr val="accent3"/>
                </a:solidFill>
              </a:rPr>
              <a:t>create</a:t>
            </a:r>
            <a:r>
              <a:t> myprojectname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ancement de Vue CLI"/>
          <p:cNvSpPr txBox="1"/>
          <p:nvPr/>
        </p:nvSpPr>
        <p:spPr>
          <a:xfrm>
            <a:off x="7815681" y="744321"/>
            <a:ext cx="8752638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Lancement de Vue CLI</a:t>
            </a:r>
          </a:p>
        </p:txBody>
      </p:sp>
      <p:pic>
        <p:nvPicPr>
          <p:cNvPr id="204" name="Capture d’écran 2021-02-09 à 10.39.23.png" descr="Capture d’écran 2021-02-09 à 10.39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9186" y="2714595"/>
            <a:ext cx="12465628" cy="8286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hoisissez vos features"/>
          <p:cNvSpPr txBox="1"/>
          <p:nvPr/>
        </p:nvSpPr>
        <p:spPr>
          <a:xfrm>
            <a:off x="7652308" y="744321"/>
            <a:ext cx="9079384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Choisissez vos features</a:t>
            </a:r>
          </a:p>
        </p:txBody>
      </p:sp>
      <p:pic>
        <p:nvPicPr>
          <p:cNvPr id="207" name="Capture d’écran 2021-02-09 à 10.39.41.png" descr="Capture d’écran 2021-02-09 à 10.3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858" y="2684027"/>
            <a:ext cx="9758284" cy="9980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hoix de la version Vue"/>
          <p:cNvSpPr txBox="1"/>
          <p:nvPr/>
        </p:nvSpPr>
        <p:spPr>
          <a:xfrm>
            <a:off x="7557007" y="744321"/>
            <a:ext cx="9269985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Choix de la version Vue </a:t>
            </a:r>
          </a:p>
        </p:txBody>
      </p:sp>
      <p:pic>
        <p:nvPicPr>
          <p:cNvPr id="210" name="Capture d’écran 2021-02-09 à 10.39.58.png" descr="Capture d’écran 2021-02-09 à 10.39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2206" y="3079324"/>
            <a:ext cx="17739588" cy="7557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LeafyFairIchneumonfly-size_restricted.gif" descr="LeafyFairIchneumonfly-size_restrict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633107"/>
            <a:ext cx="609600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Capture d’écran 2021-02-09 à 10.40.25.png" descr="Capture d’écran 2021-02-09 à 10.40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6717" y="6088598"/>
            <a:ext cx="16050566" cy="5230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nstallation du Framework Vuetify"/>
          <p:cNvSpPr txBox="1"/>
          <p:nvPr/>
        </p:nvSpPr>
        <p:spPr>
          <a:xfrm>
            <a:off x="5713107" y="744321"/>
            <a:ext cx="12957786" cy="1093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Installation du Framework Vuetify </a:t>
            </a:r>
          </a:p>
        </p:txBody>
      </p:sp>
      <p:sp>
        <p:nvSpPr>
          <p:cNvPr id="216" name="vue add vuetify"/>
          <p:cNvSpPr txBox="1"/>
          <p:nvPr/>
        </p:nvSpPr>
        <p:spPr>
          <a:xfrm>
            <a:off x="9048247" y="6419850"/>
            <a:ext cx="628750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400">
                <a:solidFill>
                  <a:srgbClr val="D5D5D5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vue </a:t>
            </a:r>
            <a:r>
              <a:rPr>
                <a:solidFill>
                  <a:schemeClr val="accent5">
                    <a:hueOff val="-152895"/>
                    <a:lumOff val="12368"/>
                  </a:schemeClr>
                </a:solidFill>
              </a:rPr>
              <a:t>add</a:t>
            </a:r>
            <a:r>
              <a:t> vuetify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ncement du serveur en local"/>
          <p:cNvSpPr txBox="1"/>
          <p:nvPr/>
        </p:nvSpPr>
        <p:spPr>
          <a:xfrm>
            <a:off x="6295123" y="612356"/>
            <a:ext cx="11793754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Lancement du serveur en local</a:t>
            </a:r>
          </a:p>
        </p:txBody>
      </p:sp>
      <p:sp>
        <p:nvSpPr>
          <p:cNvPr id="219" name="npm run serve"/>
          <p:cNvSpPr txBox="1"/>
          <p:nvPr/>
        </p:nvSpPr>
        <p:spPr>
          <a:xfrm>
            <a:off x="9459794" y="6419850"/>
            <a:ext cx="546441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chemeClr val="accent4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npm run serve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éroulement du Work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Déroulement du Workshop</a:t>
            </a:r>
          </a:p>
        </p:txBody>
      </p:sp>
      <p:sp>
        <p:nvSpPr>
          <p:cNvPr id="157" name="Présentation de Vue J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Présentation de Vue JS</a:t>
            </a:r>
          </a:p>
          <a:p>
            <a:pPr/>
            <a:r>
              <a:t>Installation de Vue</a:t>
            </a:r>
          </a:p>
          <a:p>
            <a:pPr/>
            <a:r>
              <a:t>Exercices</a:t>
            </a:r>
          </a:p>
          <a:p>
            <a:pPr/>
            <a:r>
              <a:t>Créer un portfolio moderne</a:t>
            </a:r>
          </a:p>
          <a:p>
            <a:pPr/>
            <a:r>
              <a:t>Ressources utiles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92C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age d’accueil - localhost:8080"/>
          <p:cNvSpPr txBox="1"/>
          <p:nvPr/>
        </p:nvSpPr>
        <p:spPr>
          <a:xfrm>
            <a:off x="6145790" y="612356"/>
            <a:ext cx="12092420" cy="10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700">
                <a:solidFill>
                  <a:srgbClr val="FFFFFF"/>
                </a:solidFill>
              </a:defRPr>
            </a:lvl1pPr>
          </a:lstStyle>
          <a:p>
            <a:pPr/>
            <a:r>
              <a:t>Page d’accueil - localhost:8080</a:t>
            </a:r>
          </a:p>
        </p:txBody>
      </p:sp>
      <p:pic>
        <p:nvPicPr>
          <p:cNvPr id="222" name="Capture d’écran 2021-02-09 à 16.15.19.png" descr="Capture d’écran 2021-02-09 à 16.15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9993" y="3871388"/>
            <a:ext cx="14464014" cy="7752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onse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Conseils</a:t>
            </a:r>
          </a:p>
        </p:txBody>
      </p:sp>
      <p:sp>
        <p:nvSpPr>
          <p:cNvPr id="225" name="Installez l’extension Vue sur VSC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Installez l’extension Vue sur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VSCode</a:t>
            </a:r>
          </a:p>
          <a:p>
            <a:pPr/>
            <a:r>
              <a:t>Installez l’extension vuetify sur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VSCode</a:t>
            </a:r>
            <a:endParaRPr>
              <a:solidFill>
                <a:schemeClr val="accent1">
                  <a:lumOff val="-13575"/>
                </a:schemeClr>
              </a:solidFill>
            </a:endParaRPr>
          </a:p>
          <a:p>
            <a:pPr/>
            <a:r>
              <a:t>Installez l’extension Chrome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VueJs-dev-tools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musculation-hygiene-de-vie.jpg" descr="musculation-hygiene-de-vie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9255" t="0" r="27093" b="0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228" name="Exercices"/>
          <p:cNvSpPr txBox="1"/>
          <p:nvPr>
            <p:ph type="title"/>
          </p:nvPr>
        </p:nvSpPr>
        <p:spPr>
          <a:xfrm>
            <a:off x="3133186" y="1269045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Exercices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xercic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Exercice 1</a:t>
            </a:r>
          </a:p>
        </p:txBody>
      </p:sp>
      <p:sp>
        <p:nvSpPr>
          <p:cNvPr id="231" name="Découvrir le Grid Syste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Découvrir le Grid System</a:t>
            </a:r>
          </a:p>
        </p:txBody>
      </p:sp>
      <p:pic>
        <p:nvPicPr>
          <p:cNvPr id="232" name="D1HuEBPU4AA3FCz.jpg" descr="D1HuEBPU4AA3FC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0129" y="1536081"/>
            <a:ext cx="12040542" cy="10643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Vuetify Grid System"/>
          <p:cNvSpPr txBox="1"/>
          <p:nvPr>
            <p:ph type="title"/>
          </p:nvPr>
        </p:nvSpPr>
        <p:spPr>
          <a:xfrm>
            <a:off x="8499918" y="447346"/>
            <a:ext cx="7384163" cy="1684031"/>
          </a:xfrm>
          <a:prstGeom prst="rect">
            <a:avLst/>
          </a:prstGeom>
        </p:spPr>
        <p:txBody>
          <a:bodyPr/>
          <a:lstStyle>
            <a:lvl1pPr defTabSz="1365469">
              <a:defRPr spc="-129" sz="6496"/>
            </a:lvl1pPr>
          </a:lstStyle>
          <a:p>
            <a:pPr/>
            <a:r>
              <a:t>Vuetify Grid System</a:t>
            </a:r>
          </a:p>
        </p:txBody>
      </p:sp>
      <p:sp>
        <p:nvSpPr>
          <p:cNvPr id="235" name="Rectangle"/>
          <p:cNvSpPr/>
          <p:nvPr/>
        </p:nvSpPr>
        <p:spPr>
          <a:xfrm>
            <a:off x="2410822" y="3562349"/>
            <a:ext cx="19562356" cy="867459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Rectangle"/>
          <p:cNvSpPr/>
          <p:nvPr/>
        </p:nvSpPr>
        <p:spPr>
          <a:xfrm>
            <a:off x="2694831" y="4493577"/>
            <a:ext cx="18994338" cy="7363256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Container"/>
          <p:cNvSpPr txBox="1"/>
          <p:nvPr/>
        </p:nvSpPr>
        <p:spPr>
          <a:xfrm>
            <a:off x="2771278" y="3865460"/>
            <a:ext cx="144079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Container</a:t>
            </a:r>
          </a:p>
        </p:txBody>
      </p:sp>
      <p:sp>
        <p:nvSpPr>
          <p:cNvPr id="238" name="Row"/>
          <p:cNvSpPr txBox="1"/>
          <p:nvPr/>
        </p:nvSpPr>
        <p:spPr>
          <a:xfrm>
            <a:off x="2766422" y="4493577"/>
            <a:ext cx="72908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Row</a:t>
            </a:r>
          </a:p>
        </p:txBody>
      </p:sp>
      <p:sp>
        <p:nvSpPr>
          <p:cNvPr id="239" name="Rectangle"/>
          <p:cNvSpPr/>
          <p:nvPr/>
        </p:nvSpPr>
        <p:spPr>
          <a:xfrm>
            <a:off x="3765662" y="4618381"/>
            <a:ext cx="4072728" cy="6867367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Col 1"/>
          <p:cNvSpPr txBox="1"/>
          <p:nvPr/>
        </p:nvSpPr>
        <p:spPr>
          <a:xfrm>
            <a:off x="3875368" y="4618381"/>
            <a:ext cx="9159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 1 </a:t>
            </a:r>
          </a:p>
        </p:txBody>
      </p:sp>
      <p:sp>
        <p:nvSpPr>
          <p:cNvPr id="241" name="Rectangle"/>
          <p:cNvSpPr/>
          <p:nvPr/>
        </p:nvSpPr>
        <p:spPr>
          <a:xfrm>
            <a:off x="7940216" y="4618381"/>
            <a:ext cx="4072727" cy="6867367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Col 2"/>
          <p:cNvSpPr txBox="1"/>
          <p:nvPr/>
        </p:nvSpPr>
        <p:spPr>
          <a:xfrm>
            <a:off x="8092289" y="4618381"/>
            <a:ext cx="8311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 2</a:t>
            </a:r>
          </a:p>
        </p:txBody>
      </p:sp>
      <p:sp>
        <p:nvSpPr>
          <p:cNvPr id="243" name="Rectangle"/>
          <p:cNvSpPr/>
          <p:nvPr/>
        </p:nvSpPr>
        <p:spPr>
          <a:xfrm>
            <a:off x="12114769" y="4618381"/>
            <a:ext cx="4308723" cy="6867367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Col 3"/>
          <p:cNvSpPr txBox="1"/>
          <p:nvPr/>
        </p:nvSpPr>
        <p:spPr>
          <a:xfrm>
            <a:off x="12266842" y="4618381"/>
            <a:ext cx="83119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 3</a:t>
            </a:r>
          </a:p>
        </p:txBody>
      </p:sp>
      <p:sp>
        <p:nvSpPr>
          <p:cNvPr id="245" name="Rectangle"/>
          <p:cNvSpPr/>
          <p:nvPr/>
        </p:nvSpPr>
        <p:spPr>
          <a:xfrm>
            <a:off x="16525318" y="4618381"/>
            <a:ext cx="4200221" cy="6867367"/>
          </a:xfrm>
          <a:prstGeom prst="rect">
            <a:avLst/>
          </a:prstGeom>
          <a:solidFill>
            <a:schemeClr val="accent6">
              <a:lumOff val="1616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Col 4"/>
          <p:cNvSpPr txBox="1"/>
          <p:nvPr/>
        </p:nvSpPr>
        <p:spPr>
          <a:xfrm>
            <a:off x="16698128" y="4618381"/>
            <a:ext cx="8311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ésultat"/>
          <p:cNvSpPr txBox="1"/>
          <p:nvPr>
            <p:ph type="title"/>
          </p:nvPr>
        </p:nvSpPr>
        <p:spPr>
          <a:xfrm>
            <a:off x="10371754" y="582701"/>
            <a:ext cx="3640492" cy="1249724"/>
          </a:xfrm>
          <a:prstGeom prst="rect">
            <a:avLst/>
          </a:prstGeom>
        </p:spPr>
        <p:txBody>
          <a:bodyPr/>
          <a:lstStyle>
            <a:lvl1pPr defTabSz="1584920">
              <a:defRPr spc="-150" sz="7539"/>
            </a:lvl1pPr>
          </a:lstStyle>
          <a:p>
            <a:pPr/>
            <a:r>
              <a:t>Résultat</a:t>
            </a:r>
          </a:p>
        </p:txBody>
      </p:sp>
      <p:sp>
        <p:nvSpPr>
          <p:cNvPr id="249" name="Col 4"/>
          <p:cNvSpPr txBox="1"/>
          <p:nvPr/>
        </p:nvSpPr>
        <p:spPr>
          <a:xfrm>
            <a:off x="16698128" y="4618381"/>
            <a:ext cx="8311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Col 4</a:t>
            </a:r>
          </a:p>
        </p:txBody>
      </p:sp>
      <p:pic>
        <p:nvPicPr>
          <p:cNvPr id="250" name="Capture d’écran 2021-02-12 à 10.51.37.png" descr="Capture d’écran 2021-02-12 à 10.51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828" y="2748566"/>
            <a:ext cx="16336344" cy="9982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xercic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Exercice 2</a:t>
            </a:r>
          </a:p>
        </p:txBody>
      </p:sp>
      <p:sp>
        <p:nvSpPr>
          <p:cNvPr id="253" name="Ajouter une Nav Ba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Ajouter une Nav Bar</a:t>
            </a:r>
          </a:p>
        </p:txBody>
      </p:sp>
      <p:pic>
        <p:nvPicPr>
          <p:cNvPr id="254" name="navbar-fb.jpg" descr="navbar-f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5901" y="2641546"/>
            <a:ext cx="14715153" cy="7700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Capture d’écran 2021-02-12 à 10.52.39.png" descr="Capture d’écran 2021-02-12 à 10.5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4078" y="2169454"/>
            <a:ext cx="17815844" cy="1088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Résultat"/>
          <p:cNvSpPr txBox="1"/>
          <p:nvPr>
            <p:ph type="title" idx="4294967295"/>
          </p:nvPr>
        </p:nvSpPr>
        <p:spPr>
          <a:xfrm>
            <a:off x="10371754" y="463120"/>
            <a:ext cx="3640492" cy="1249724"/>
          </a:xfrm>
          <a:prstGeom prst="rect">
            <a:avLst/>
          </a:prstGeom>
        </p:spPr>
        <p:txBody>
          <a:bodyPr anchor="ctr"/>
          <a:lstStyle>
            <a:lvl1pPr defTabSz="1584920">
              <a:defRPr b="0" spc="-150" sz="753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Résultat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xercic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Exercice 3</a:t>
            </a:r>
          </a:p>
        </p:txBody>
      </p:sp>
      <p:sp>
        <p:nvSpPr>
          <p:cNvPr id="260" name="Découverte du rout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Découverte du routing</a:t>
            </a:r>
          </a:p>
        </p:txBody>
      </p:sp>
      <p:pic>
        <p:nvPicPr>
          <p:cNvPr id="261" name="0219OyNj03yO1QpqFfgSnWj-1.1594138567.fit_lim.size_1200x630.jpg" descr="0219OyNj03yO1QpqFfgSnWj-1.1594138567.fit_lim.size_1200x6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451" y="2346547"/>
            <a:ext cx="14498251" cy="8358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ésultat"/>
          <p:cNvSpPr txBox="1"/>
          <p:nvPr>
            <p:ph type="title" idx="4294967295"/>
          </p:nvPr>
        </p:nvSpPr>
        <p:spPr>
          <a:xfrm>
            <a:off x="10371754" y="463120"/>
            <a:ext cx="3640492" cy="1249724"/>
          </a:xfrm>
          <a:prstGeom prst="rect">
            <a:avLst/>
          </a:prstGeom>
        </p:spPr>
        <p:txBody>
          <a:bodyPr anchor="ctr"/>
          <a:lstStyle>
            <a:lvl1pPr defTabSz="1584920">
              <a:defRPr b="0" spc="-150" sz="753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Résultat</a:t>
            </a:r>
          </a:p>
        </p:txBody>
      </p:sp>
      <p:pic>
        <p:nvPicPr>
          <p:cNvPr id="264" name="Capture d’écran 2021-02-12 à 10.53.45.png" descr="Capture d’écran 2021-02-12 à 10.5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764" y="1904482"/>
            <a:ext cx="16212472" cy="990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ésentation"/>
          <p:cNvSpPr txBox="1"/>
          <p:nvPr>
            <p:ph type="title"/>
          </p:nvPr>
        </p:nvSpPr>
        <p:spPr>
          <a:xfrm>
            <a:off x="3113615" y="1269045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Présentation</a:t>
            </a:r>
          </a:p>
        </p:txBody>
      </p:sp>
      <p:sp>
        <p:nvSpPr>
          <p:cNvPr id="160" name="Vue JS"/>
          <p:cNvSpPr txBox="1"/>
          <p:nvPr>
            <p:ph type="body" sz="quarter" idx="1"/>
          </p:nvPr>
        </p:nvSpPr>
        <p:spPr>
          <a:xfrm>
            <a:off x="3113615" y="7057052"/>
            <a:ext cx="9779001" cy="5385424"/>
          </a:xfrm>
          <a:prstGeom prst="rect">
            <a:avLst/>
          </a:prstGeom>
        </p:spPr>
        <p:txBody>
          <a:bodyPr/>
          <a:lstStyle/>
          <a:p>
            <a:pPr/>
            <a:r>
              <a:t>Vue JS</a:t>
            </a:r>
          </a:p>
        </p:txBody>
      </p:sp>
      <p:pic>
        <p:nvPicPr>
          <p:cNvPr id="161" name="1184px-Vue.js_Logo_2.svg.png" descr="1184px-Vue.js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2536" y="3431479"/>
            <a:ext cx="7908385" cy="6853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xercice 4"/>
          <p:cNvSpPr txBox="1"/>
          <p:nvPr>
            <p:ph type="title"/>
          </p:nvPr>
        </p:nvSpPr>
        <p:spPr>
          <a:xfrm>
            <a:off x="1206500" y="1269045"/>
            <a:ext cx="9779000" cy="5882274"/>
          </a:xfrm>
          <a:prstGeom prst="rect">
            <a:avLst/>
          </a:prstGeom>
        </p:spPr>
        <p:txBody>
          <a:bodyPr/>
          <a:lstStyle/>
          <a:p>
            <a:pPr/>
            <a:r>
              <a:t>Exercice 4</a:t>
            </a:r>
          </a:p>
        </p:txBody>
      </p:sp>
      <p:sp>
        <p:nvSpPr>
          <p:cNvPr id="267" name="Ajouter un Carous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Ajouter un Carousel</a:t>
            </a:r>
          </a:p>
        </p:txBody>
      </p:sp>
      <p:pic>
        <p:nvPicPr>
          <p:cNvPr id="268" name="carousel.jpg" descr="carouse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5096" y="2662495"/>
            <a:ext cx="12198844" cy="9154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Vue.js-carousal-component.gif" descr="Vue.js-carousal-componen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247" y="1082563"/>
            <a:ext cx="19901506" cy="11550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Capture d’écran 2021-02-12 à 10.54.34.png" descr="Capture d’écran 2021-02-12 à 10.5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1428" y="1878232"/>
            <a:ext cx="17081144" cy="1043786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ésultat"/>
          <p:cNvSpPr txBox="1"/>
          <p:nvPr>
            <p:ph type="title" idx="4294967295"/>
          </p:nvPr>
        </p:nvSpPr>
        <p:spPr>
          <a:xfrm>
            <a:off x="10371754" y="313644"/>
            <a:ext cx="3640492" cy="1249724"/>
          </a:xfrm>
          <a:prstGeom prst="rect">
            <a:avLst/>
          </a:prstGeom>
        </p:spPr>
        <p:txBody>
          <a:bodyPr anchor="ctr"/>
          <a:lstStyle>
            <a:lvl1pPr defTabSz="1584920">
              <a:defRPr b="0" spc="-150" sz="753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Résultat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xercic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Exercice 5</a:t>
            </a:r>
          </a:p>
        </p:txBody>
      </p:sp>
      <p:sp>
        <p:nvSpPr>
          <p:cNvPr id="276" name="Découvrir le Store et Axio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Découvrir le Store et Axios</a:t>
            </a:r>
          </a:p>
        </p:txBody>
      </p:sp>
      <p:pic>
        <p:nvPicPr>
          <p:cNvPr id="277" name="vue-components.jpg" descr="vue-componen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6392" y="3214040"/>
            <a:ext cx="11660672" cy="7287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HOISIR UNE API"/>
          <p:cNvSpPr txBox="1"/>
          <p:nvPr>
            <p:ph type="title" idx="4294967295"/>
          </p:nvPr>
        </p:nvSpPr>
        <p:spPr>
          <a:xfrm>
            <a:off x="8154578" y="518255"/>
            <a:ext cx="8074844" cy="1436088"/>
          </a:xfrm>
          <a:prstGeom prst="rect">
            <a:avLst/>
          </a:prstGeom>
        </p:spPr>
        <p:txBody>
          <a:bodyPr anchor="b"/>
          <a:lstStyle>
            <a:lvl1pPr defTabSz="2170121">
              <a:defRPr spc="-151" sz="7565"/>
            </a:lvl1pPr>
          </a:lstStyle>
          <a:p>
            <a:pPr/>
            <a:r>
              <a:t>CHOISIR UNE API</a:t>
            </a:r>
          </a:p>
        </p:txBody>
      </p:sp>
      <p:sp>
        <p:nvSpPr>
          <p:cNvPr id="280" name="Https://thedogapi.com/"/>
          <p:cNvSpPr txBox="1"/>
          <p:nvPr/>
        </p:nvSpPr>
        <p:spPr>
          <a:xfrm>
            <a:off x="8154578" y="9769045"/>
            <a:ext cx="8074844" cy="1436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1658070">
              <a:lnSpc>
                <a:spcPct val="80000"/>
              </a:lnSpc>
              <a:defRPr b="1" spc="-115" sz="5780">
                <a:solidFill>
                  <a:schemeClr val="accent5"/>
                </a:solidFill>
              </a:defRPr>
            </a:lvl1pPr>
          </a:lstStyle>
          <a:p>
            <a:pPr/>
            <a:r>
              <a:t>Https://thedogapi.com/</a:t>
            </a:r>
          </a:p>
        </p:txBody>
      </p:sp>
      <p:sp>
        <p:nvSpPr>
          <p:cNvPr id="281" name="Buy dogecoin"/>
          <p:cNvSpPr txBox="1"/>
          <p:nvPr/>
        </p:nvSpPr>
        <p:spPr>
          <a:xfrm>
            <a:off x="11276000" y="11994229"/>
            <a:ext cx="1832000" cy="1436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80000"/>
              </a:lnSpc>
              <a:defRPr b="1" spc="-39" sz="2000">
                <a:solidFill>
                  <a:srgbClr val="000000"/>
                </a:solidFill>
              </a:defRPr>
            </a:lvl1pPr>
          </a:lstStyle>
          <a:p>
            <a:pPr/>
            <a:r>
              <a:t>Buy dogecoin</a:t>
            </a:r>
          </a:p>
        </p:txBody>
      </p:sp>
      <p:pic>
        <p:nvPicPr>
          <p:cNvPr id="282" name="wide_dog_cover2_.jpg" descr="wide_dog_cover2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5290" y="3962304"/>
            <a:ext cx="10293420" cy="5791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VUEX"/>
          <p:cNvSpPr txBox="1"/>
          <p:nvPr>
            <p:ph type="title" idx="4294967295"/>
          </p:nvPr>
        </p:nvSpPr>
        <p:spPr>
          <a:xfrm>
            <a:off x="10694043" y="1036328"/>
            <a:ext cx="3587640" cy="1436088"/>
          </a:xfrm>
          <a:prstGeom prst="rect">
            <a:avLst/>
          </a:prstGeom>
        </p:spPr>
        <p:txBody>
          <a:bodyPr anchor="b"/>
          <a:lstStyle/>
          <a:p>
            <a:pPr/>
            <a:r>
              <a:t>VUEX</a:t>
            </a:r>
          </a:p>
        </p:txBody>
      </p:sp>
      <p:sp>
        <p:nvSpPr>
          <p:cNvPr id="285" name="STORE"/>
          <p:cNvSpPr txBox="1"/>
          <p:nvPr/>
        </p:nvSpPr>
        <p:spPr>
          <a:xfrm>
            <a:off x="11457178" y="2647871"/>
            <a:ext cx="1469645" cy="58511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STORE</a:t>
            </a:r>
          </a:p>
        </p:txBody>
      </p:sp>
      <p:sp>
        <p:nvSpPr>
          <p:cNvPr id="286" name="Rectangle"/>
          <p:cNvSpPr/>
          <p:nvPr/>
        </p:nvSpPr>
        <p:spPr>
          <a:xfrm>
            <a:off x="5095554" y="3421138"/>
            <a:ext cx="14192892" cy="72993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ACTION…"/>
          <p:cNvSpPr txBox="1"/>
          <p:nvPr/>
        </p:nvSpPr>
        <p:spPr>
          <a:xfrm>
            <a:off x="8220453" y="6259017"/>
            <a:ext cx="7499300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ACTION</a:t>
            </a:r>
          </a:p>
          <a:p>
            <a:pPr/>
            <a:r>
              <a:t>Faire un call à DOG.API et récupérer la réponse</a:t>
            </a:r>
          </a:p>
          <a:p>
            <a:pPr/>
            <a:r>
              <a:t>Inclémente de 1 la variable que tu reçois en paramètre</a:t>
            </a:r>
          </a:p>
        </p:txBody>
      </p:sp>
      <p:sp>
        <p:nvSpPr>
          <p:cNvPr id="288" name="STATE…"/>
          <p:cNvSpPr txBox="1"/>
          <p:nvPr/>
        </p:nvSpPr>
        <p:spPr>
          <a:xfrm>
            <a:off x="10247373" y="4239092"/>
            <a:ext cx="3445461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STATE</a:t>
            </a:r>
          </a:p>
          <a:p>
            <a:pPr/>
            <a:r>
              <a:t>URL d’images de chiens</a:t>
            </a:r>
          </a:p>
          <a:p>
            <a:pPr/>
            <a:r>
              <a:t>Variable de compte</a:t>
            </a:r>
          </a:p>
        </p:txBody>
      </p:sp>
      <p:sp>
        <p:nvSpPr>
          <p:cNvPr id="289" name="MUTATIONS…"/>
          <p:cNvSpPr txBox="1"/>
          <p:nvPr/>
        </p:nvSpPr>
        <p:spPr>
          <a:xfrm>
            <a:off x="13394887" y="8773848"/>
            <a:ext cx="5878374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lumOff val="-13575"/>
                  </a:schemeClr>
                </a:solidFill>
              </a:defRPr>
            </a:pPr>
            <a:r>
              <a:t>MUTATIONS</a:t>
            </a:r>
          </a:p>
          <a:p>
            <a:pPr/>
            <a:r>
              <a:t>Set de la variable URL d’images de chiens</a:t>
            </a:r>
          </a:p>
          <a:p>
            <a:pPr/>
            <a:r>
              <a:t>Set de la variable de compte</a:t>
            </a:r>
          </a:p>
        </p:txBody>
      </p:sp>
      <p:sp>
        <p:nvSpPr>
          <p:cNvPr id="290" name="GETTERS…"/>
          <p:cNvSpPr txBox="1"/>
          <p:nvPr/>
        </p:nvSpPr>
        <p:spPr>
          <a:xfrm>
            <a:off x="6401207" y="8957998"/>
            <a:ext cx="270571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2"/>
                </a:solidFill>
              </a:defRPr>
            </a:pPr>
            <a:r>
              <a:t>GETTERS</a:t>
            </a:r>
          </a:p>
          <a:p>
            <a:pPr/>
            <a:r>
              <a:t>Récupérer un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Rectangle"/>
          <p:cNvGrpSpPr/>
          <p:nvPr/>
        </p:nvGrpSpPr>
        <p:grpSpPr>
          <a:xfrm>
            <a:off x="9931613" y="8910240"/>
            <a:ext cx="4520775" cy="4623103"/>
            <a:chOff x="0" y="0"/>
            <a:chExt cx="4520774" cy="4623101"/>
          </a:xfrm>
        </p:grpSpPr>
        <p:sp>
          <p:nvSpPr>
            <p:cNvPr id="293" name="Rectangle"/>
            <p:cNvSpPr/>
            <p:nvPr/>
          </p:nvSpPr>
          <p:spPr>
            <a:xfrm>
              <a:off x="50800" y="50800"/>
              <a:ext cx="4419175" cy="4521502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92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520775" cy="4623102"/>
            </a:xfrm>
            <a:prstGeom prst="rect">
              <a:avLst/>
            </a:prstGeom>
            <a:effectLst/>
          </p:spPr>
        </p:pic>
      </p:grpSp>
      <p:sp>
        <p:nvSpPr>
          <p:cNvPr id="295" name="Rectangle"/>
          <p:cNvSpPr/>
          <p:nvPr/>
        </p:nvSpPr>
        <p:spPr>
          <a:xfrm>
            <a:off x="10940619" y="10756079"/>
            <a:ext cx="2502762" cy="14360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?"/>
          <p:cNvSpPr txBox="1"/>
          <p:nvPr/>
        </p:nvSpPr>
        <p:spPr>
          <a:xfrm>
            <a:off x="11993625" y="11125634"/>
            <a:ext cx="39674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?</a:t>
            </a:r>
          </a:p>
        </p:txBody>
      </p:sp>
      <p:sp>
        <p:nvSpPr>
          <p:cNvPr id="297" name="DogPage.vue"/>
          <p:cNvSpPr txBox="1"/>
          <p:nvPr/>
        </p:nvSpPr>
        <p:spPr>
          <a:xfrm>
            <a:off x="11166500" y="9283629"/>
            <a:ext cx="20510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DogPage.vue</a:t>
            </a:r>
          </a:p>
        </p:txBody>
      </p:sp>
      <p:sp>
        <p:nvSpPr>
          <p:cNvPr id="298" name="VUEX"/>
          <p:cNvSpPr txBox="1"/>
          <p:nvPr>
            <p:ph type="title" idx="4294967295"/>
          </p:nvPr>
        </p:nvSpPr>
        <p:spPr>
          <a:xfrm>
            <a:off x="10398180" y="789776"/>
            <a:ext cx="3587640" cy="1436088"/>
          </a:xfrm>
          <a:prstGeom prst="rect">
            <a:avLst/>
          </a:prstGeom>
        </p:spPr>
        <p:txBody>
          <a:bodyPr anchor="b"/>
          <a:lstStyle/>
          <a:p>
            <a:pPr/>
            <a:r>
              <a:t>VUEX</a:t>
            </a:r>
          </a:p>
        </p:txBody>
      </p:sp>
      <p:sp>
        <p:nvSpPr>
          <p:cNvPr id="299" name="Afficher une image de chien depuis l’API dog.api"/>
          <p:cNvSpPr txBox="1"/>
          <p:nvPr/>
        </p:nvSpPr>
        <p:spPr>
          <a:xfrm>
            <a:off x="8828836" y="2583863"/>
            <a:ext cx="672632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Afficher une image de chien depuis l’API dog.api</a:t>
            </a:r>
          </a:p>
        </p:txBody>
      </p:sp>
      <p:sp>
        <p:nvSpPr>
          <p:cNvPr id="300" name="Ligne"/>
          <p:cNvSpPr/>
          <p:nvPr/>
        </p:nvSpPr>
        <p:spPr>
          <a:xfrm flipV="1">
            <a:off x="12191999" y="6681921"/>
            <a:ext cx="1" cy="2089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ACTION…"/>
          <p:cNvSpPr txBox="1"/>
          <p:nvPr/>
        </p:nvSpPr>
        <p:spPr>
          <a:xfrm>
            <a:off x="8911437" y="5713302"/>
            <a:ext cx="656112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ACTION</a:t>
            </a:r>
          </a:p>
          <a:p>
            <a:pPr/>
            <a:r>
              <a:t>Faire un call à DOG.API et récupérer la réponse</a:t>
            </a:r>
          </a:p>
        </p:txBody>
      </p:sp>
      <p:sp>
        <p:nvSpPr>
          <p:cNvPr id="302" name="Appeler l’action"/>
          <p:cNvSpPr txBox="1"/>
          <p:nvPr/>
        </p:nvSpPr>
        <p:spPr>
          <a:xfrm>
            <a:off x="12356587" y="7186841"/>
            <a:ext cx="224241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Appeler l’action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Rectangle"/>
          <p:cNvGrpSpPr/>
          <p:nvPr/>
        </p:nvGrpSpPr>
        <p:grpSpPr>
          <a:xfrm>
            <a:off x="9931613" y="8910240"/>
            <a:ext cx="4520775" cy="4623103"/>
            <a:chOff x="0" y="0"/>
            <a:chExt cx="4520774" cy="4623101"/>
          </a:xfrm>
        </p:grpSpPr>
        <p:sp>
          <p:nvSpPr>
            <p:cNvPr id="305" name="Rectangle"/>
            <p:cNvSpPr/>
            <p:nvPr/>
          </p:nvSpPr>
          <p:spPr>
            <a:xfrm>
              <a:off x="50800" y="50800"/>
              <a:ext cx="4419175" cy="4521502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4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520775" cy="4623102"/>
            </a:xfrm>
            <a:prstGeom prst="rect">
              <a:avLst/>
            </a:prstGeom>
            <a:effectLst/>
          </p:spPr>
        </p:pic>
      </p:grpSp>
      <p:sp>
        <p:nvSpPr>
          <p:cNvPr id="307" name="Rectangle"/>
          <p:cNvSpPr/>
          <p:nvPr/>
        </p:nvSpPr>
        <p:spPr>
          <a:xfrm>
            <a:off x="10940619" y="10756079"/>
            <a:ext cx="2502762" cy="14360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?"/>
          <p:cNvSpPr txBox="1"/>
          <p:nvPr/>
        </p:nvSpPr>
        <p:spPr>
          <a:xfrm>
            <a:off x="11993625" y="11125634"/>
            <a:ext cx="39674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?</a:t>
            </a:r>
          </a:p>
        </p:txBody>
      </p:sp>
      <p:sp>
        <p:nvSpPr>
          <p:cNvPr id="309" name="DogPage.vue"/>
          <p:cNvSpPr txBox="1"/>
          <p:nvPr/>
        </p:nvSpPr>
        <p:spPr>
          <a:xfrm>
            <a:off x="11166500" y="9283629"/>
            <a:ext cx="20510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DogPage.vue</a:t>
            </a:r>
          </a:p>
        </p:txBody>
      </p:sp>
      <p:sp>
        <p:nvSpPr>
          <p:cNvPr id="310" name="VUEX"/>
          <p:cNvSpPr txBox="1"/>
          <p:nvPr>
            <p:ph type="title" idx="4294967295"/>
          </p:nvPr>
        </p:nvSpPr>
        <p:spPr>
          <a:xfrm>
            <a:off x="10398180" y="789776"/>
            <a:ext cx="3587640" cy="1436088"/>
          </a:xfrm>
          <a:prstGeom prst="rect">
            <a:avLst/>
          </a:prstGeom>
        </p:spPr>
        <p:txBody>
          <a:bodyPr anchor="b"/>
          <a:lstStyle/>
          <a:p>
            <a:pPr/>
            <a:r>
              <a:t>VUEX</a:t>
            </a:r>
          </a:p>
        </p:txBody>
      </p:sp>
      <p:sp>
        <p:nvSpPr>
          <p:cNvPr id="311" name="Afficher une image de chien depuis l’API dog.api"/>
          <p:cNvSpPr txBox="1"/>
          <p:nvPr/>
        </p:nvSpPr>
        <p:spPr>
          <a:xfrm>
            <a:off x="8828836" y="2583863"/>
            <a:ext cx="672632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Afficher une image de chien depuis l’API dog.api</a:t>
            </a:r>
          </a:p>
        </p:txBody>
      </p:sp>
      <p:sp>
        <p:nvSpPr>
          <p:cNvPr id="312" name="Ligne"/>
          <p:cNvSpPr/>
          <p:nvPr/>
        </p:nvSpPr>
        <p:spPr>
          <a:xfrm flipV="1">
            <a:off x="12191999" y="6606721"/>
            <a:ext cx="1" cy="2089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3" name="ACTION…"/>
          <p:cNvSpPr txBox="1"/>
          <p:nvPr/>
        </p:nvSpPr>
        <p:spPr>
          <a:xfrm>
            <a:off x="8911437" y="5562901"/>
            <a:ext cx="656112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ACTION</a:t>
            </a:r>
          </a:p>
          <a:p>
            <a:pPr/>
            <a:r>
              <a:t>Faire un call à DOG.API et récupérer la réponse</a:t>
            </a:r>
          </a:p>
        </p:txBody>
      </p:sp>
      <p:sp>
        <p:nvSpPr>
          <p:cNvPr id="314" name="Appeler l’action"/>
          <p:cNvSpPr txBox="1"/>
          <p:nvPr/>
        </p:nvSpPr>
        <p:spPr>
          <a:xfrm>
            <a:off x="12356587" y="7186841"/>
            <a:ext cx="224241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Appeler l’action</a:t>
            </a:r>
          </a:p>
        </p:txBody>
      </p:sp>
      <p:sp>
        <p:nvSpPr>
          <p:cNvPr id="315" name="MUTATIONS…"/>
          <p:cNvSpPr txBox="1"/>
          <p:nvPr/>
        </p:nvSpPr>
        <p:spPr>
          <a:xfrm>
            <a:off x="17241099" y="4056062"/>
            <a:ext cx="5878374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lumOff val="-13575"/>
                  </a:schemeClr>
                </a:solidFill>
              </a:defRPr>
            </a:pPr>
            <a:r>
              <a:t>MUTATIONS</a:t>
            </a:r>
          </a:p>
          <a:p>
            <a:pPr/>
            <a:r>
              <a:t>Set de la variable URL d’images de chiens</a:t>
            </a:r>
          </a:p>
        </p:txBody>
      </p:sp>
      <p:sp>
        <p:nvSpPr>
          <p:cNvPr id="316" name="Ligne"/>
          <p:cNvSpPr/>
          <p:nvPr/>
        </p:nvSpPr>
        <p:spPr>
          <a:xfrm flipV="1">
            <a:off x="15699075" y="5390761"/>
            <a:ext cx="2823568" cy="7955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7" name="Muter la réponse"/>
          <p:cNvSpPr txBox="1"/>
          <p:nvPr/>
        </p:nvSpPr>
        <p:spPr>
          <a:xfrm>
            <a:off x="17738690" y="5912316"/>
            <a:ext cx="241767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Muter la réponse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Rectangle"/>
          <p:cNvGrpSpPr/>
          <p:nvPr/>
        </p:nvGrpSpPr>
        <p:grpSpPr>
          <a:xfrm>
            <a:off x="9931613" y="8910240"/>
            <a:ext cx="4520775" cy="4623103"/>
            <a:chOff x="0" y="0"/>
            <a:chExt cx="4520774" cy="4623101"/>
          </a:xfrm>
        </p:grpSpPr>
        <p:sp>
          <p:nvSpPr>
            <p:cNvPr id="320" name="Rectangle"/>
            <p:cNvSpPr/>
            <p:nvPr/>
          </p:nvSpPr>
          <p:spPr>
            <a:xfrm>
              <a:off x="50800" y="50800"/>
              <a:ext cx="4419175" cy="4521502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19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520775" cy="4623102"/>
            </a:xfrm>
            <a:prstGeom prst="rect">
              <a:avLst/>
            </a:prstGeom>
            <a:effectLst/>
          </p:spPr>
        </p:pic>
      </p:grpSp>
      <p:sp>
        <p:nvSpPr>
          <p:cNvPr id="322" name="Rectangle"/>
          <p:cNvSpPr/>
          <p:nvPr/>
        </p:nvSpPr>
        <p:spPr>
          <a:xfrm>
            <a:off x="10940619" y="10756079"/>
            <a:ext cx="2502762" cy="14360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?"/>
          <p:cNvSpPr txBox="1"/>
          <p:nvPr/>
        </p:nvSpPr>
        <p:spPr>
          <a:xfrm>
            <a:off x="11993625" y="11125634"/>
            <a:ext cx="39674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?</a:t>
            </a:r>
          </a:p>
        </p:txBody>
      </p:sp>
      <p:sp>
        <p:nvSpPr>
          <p:cNvPr id="324" name="DogPage.vue"/>
          <p:cNvSpPr txBox="1"/>
          <p:nvPr/>
        </p:nvSpPr>
        <p:spPr>
          <a:xfrm>
            <a:off x="11166500" y="9283629"/>
            <a:ext cx="20510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DogPage.vue</a:t>
            </a:r>
          </a:p>
        </p:txBody>
      </p:sp>
      <p:sp>
        <p:nvSpPr>
          <p:cNvPr id="325" name="VUEX"/>
          <p:cNvSpPr txBox="1"/>
          <p:nvPr>
            <p:ph type="title" idx="4294967295"/>
          </p:nvPr>
        </p:nvSpPr>
        <p:spPr>
          <a:xfrm>
            <a:off x="10398180" y="789776"/>
            <a:ext cx="3587640" cy="1436088"/>
          </a:xfrm>
          <a:prstGeom prst="rect">
            <a:avLst/>
          </a:prstGeom>
        </p:spPr>
        <p:txBody>
          <a:bodyPr anchor="b"/>
          <a:lstStyle/>
          <a:p>
            <a:pPr/>
            <a:r>
              <a:t>VUEX</a:t>
            </a:r>
          </a:p>
        </p:txBody>
      </p:sp>
      <p:sp>
        <p:nvSpPr>
          <p:cNvPr id="326" name="Afficher une image de chien depuis l’API dog.api"/>
          <p:cNvSpPr txBox="1"/>
          <p:nvPr/>
        </p:nvSpPr>
        <p:spPr>
          <a:xfrm>
            <a:off x="8828836" y="2583863"/>
            <a:ext cx="672632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Afficher une image de chien depuis l’API dog.api</a:t>
            </a:r>
          </a:p>
        </p:txBody>
      </p:sp>
      <p:sp>
        <p:nvSpPr>
          <p:cNvPr id="327" name="Ligne"/>
          <p:cNvSpPr/>
          <p:nvPr/>
        </p:nvSpPr>
        <p:spPr>
          <a:xfrm flipV="1">
            <a:off x="12191999" y="6606721"/>
            <a:ext cx="1" cy="2089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ACTION…"/>
          <p:cNvSpPr txBox="1"/>
          <p:nvPr/>
        </p:nvSpPr>
        <p:spPr>
          <a:xfrm>
            <a:off x="8911437" y="5562901"/>
            <a:ext cx="656112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3"/>
                </a:solidFill>
              </a:defRPr>
            </a:pPr>
            <a:r>
              <a:t>ACTION</a:t>
            </a:r>
          </a:p>
          <a:p>
            <a:pPr/>
            <a:r>
              <a:t>Faire un call à DOG.API et récupérer la réponse</a:t>
            </a:r>
          </a:p>
        </p:txBody>
      </p:sp>
      <p:sp>
        <p:nvSpPr>
          <p:cNvPr id="329" name="Appeler l’action…"/>
          <p:cNvSpPr txBox="1"/>
          <p:nvPr/>
        </p:nvSpPr>
        <p:spPr>
          <a:xfrm>
            <a:off x="12356587" y="7002691"/>
            <a:ext cx="2242415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Appeler l’action</a:t>
            </a:r>
          </a:p>
          <a:p>
            <a:pPr/>
            <a:r>
              <a:t>« Dispatch »</a:t>
            </a:r>
          </a:p>
        </p:txBody>
      </p:sp>
      <p:sp>
        <p:nvSpPr>
          <p:cNvPr id="330" name="MUTATIONS…"/>
          <p:cNvSpPr txBox="1"/>
          <p:nvPr/>
        </p:nvSpPr>
        <p:spPr>
          <a:xfrm>
            <a:off x="17241099" y="4056062"/>
            <a:ext cx="5878374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lumOff val="-13575"/>
                  </a:schemeClr>
                </a:solidFill>
              </a:defRPr>
            </a:pPr>
            <a:r>
              <a:t>MUTATIONS</a:t>
            </a:r>
          </a:p>
          <a:p>
            <a:pPr/>
            <a:r>
              <a:t>Set de la variable URL d’images de chiens</a:t>
            </a:r>
          </a:p>
        </p:txBody>
      </p:sp>
      <p:sp>
        <p:nvSpPr>
          <p:cNvPr id="331" name="Ligne"/>
          <p:cNvSpPr/>
          <p:nvPr/>
        </p:nvSpPr>
        <p:spPr>
          <a:xfrm flipV="1">
            <a:off x="15600455" y="5144209"/>
            <a:ext cx="2823568" cy="7955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Muter la réponse…"/>
          <p:cNvSpPr txBox="1"/>
          <p:nvPr/>
        </p:nvSpPr>
        <p:spPr>
          <a:xfrm>
            <a:off x="17738690" y="5562901"/>
            <a:ext cx="2417675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Muter la réponse</a:t>
            </a:r>
          </a:p>
          <a:p>
            <a:pPr/>
            <a:r>
              <a:t>« Commit »</a:t>
            </a:r>
          </a:p>
        </p:txBody>
      </p:sp>
      <p:sp>
        <p:nvSpPr>
          <p:cNvPr id="333" name="STATE…"/>
          <p:cNvSpPr txBox="1"/>
          <p:nvPr/>
        </p:nvSpPr>
        <p:spPr>
          <a:xfrm>
            <a:off x="2417336" y="4056062"/>
            <a:ext cx="4608272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STATE</a:t>
            </a:r>
          </a:p>
          <a:p>
            <a:pPr/>
            <a:r>
              <a:t>Variable URL d’images de chiens</a:t>
            </a:r>
          </a:p>
        </p:txBody>
      </p:sp>
      <p:sp>
        <p:nvSpPr>
          <p:cNvPr id="334" name="Ligne"/>
          <p:cNvSpPr/>
          <p:nvPr/>
        </p:nvSpPr>
        <p:spPr>
          <a:xfrm flipH="1" flipV="1">
            <a:off x="7307961" y="4470894"/>
            <a:ext cx="90673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Rectangle"/>
          <p:cNvGrpSpPr/>
          <p:nvPr/>
        </p:nvGrpSpPr>
        <p:grpSpPr>
          <a:xfrm>
            <a:off x="9931613" y="8910240"/>
            <a:ext cx="4520775" cy="4623103"/>
            <a:chOff x="0" y="0"/>
            <a:chExt cx="4520774" cy="4623101"/>
          </a:xfrm>
        </p:grpSpPr>
        <p:sp>
          <p:nvSpPr>
            <p:cNvPr id="337" name="Rectangle"/>
            <p:cNvSpPr/>
            <p:nvPr/>
          </p:nvSpPr>
          <p:spPr>
            <a:xfrm>
              <a:off x="50800" y="50800"/>
              <a:ext cx="4419175" cy="4521502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36" name="Rectangle Rectangle" descr="Rectangle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520775" cy="4623102"/>
            </a:xfrm>
            <a:prstGeom prst="rect">
              <a:avLst/>
            </a:prstGeom>
            <a:effectLst/>
          </p:spPr>
        </p:pic>
      </p:grpSp>
      <p:sp>
        <p:nvSpPr>
          <p:cNvPr id="339" name="Rectangle"/>
          <p:cNvSpPr/>
          <p:nvPr/>
        </p:nvSpPr>
        <p:spPr>
          <a:xfrm>
            <a:off x="10940619" y="10756079"/>
            <a:ext cx="2502762" cy="14360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0" name="?"/>
          <p:cNvSpPr txBox="1"/>
          <p:nvPr/>
        </p:nvSpPr>
        <p:spPr>
          <a:xfrm>
            <a:off x="11993625" y="11125634"/>
            <a:ext cx="39674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?</a:t>
            </a:r>
          </a:p>
        </p:txBody>
      </p:sp>
      <p:sp>
        <p:nvSpPr>
          <p:cNvPr id="341" name="DogPage.vue"/>
          <p:cNvSpPr txBox="1"/>
          <p:nvPr/>
        </p:nvSpPr>
        <p:spPr>
          <a:xfrm>
            <a:off x="11166500" y="9283629"/>
            <a:ext cx="20510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pPr/>
            <a:r>
              <a:t>DogPage.vue</a:t>
            </a:r>
          </a:p>
        </p:txBody>
      </p:sp>
      <p:sp>
        <p:nvSpPr>
          <p:cNvPr id="342" name="VUEX"/>
          <p:cNvSpPr txBox="1"/>
          <p:nvPr>
            <p:ph type="title" idx="4294967295"/>
          </p:nvPr>
        </p:nvSpPr>
        <p:spPr>
          <a:xfrm>
            <a:off x="10398180" y="789776"/>
            <a:ext cx="3587640" cy="1436088"/>
          </a:xfrm>
          <a:prstGeom prst="rect">
            <a:avLst/>
          </a:prstGeom>
        </p:spPr>
        <p:txBody>
          <a:bodyPr anchor="b"/>
          <a:lstStyle/>
          <a:p>
            <a:pPr/>
            <a:r>
              <a:t>VUEX</a:t>
            </a:r>
          </a:p>
        </p:txBody>
      </p:sp>
      <p:sp>
        <p:nvSpPr>
          <p:cNvPr id="343" name="Afficher une image de chien depuis l’API dog.api"/>
          <p:cNvSpPr txBox="1"/>
          <p:nvPr/>
        </p:nvSpPr>
        <p:spPr>
          <a:xfrm>
            <a:off x="8828836" y="2583863"/>
            <a:ext cx="672632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Afficher une image de chien depuis l’API dog.api</a:t>
            </a:r>
          </a:p>
        </p:txBody>
      </p:sp>
      <p:sp>
        <p:nvSpPr>
          <p:cNvPr id="344" name="Ligne"/>
          <p:cNvSpPr/>
          <p:nvPr/>
        </p:nvSpPr>
        <p:spPr>
          <a:xfrm flipV="1">
            <a:off x="12191999" y="6606721"/>
            <a:ext cx="1" cy="20893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5" name="ACTION…"/>
          <p:cNvSpPr txBox="1"/>
          <p:nvPr/>
        </p:nvSpPr>
        <p:spPr>
          <a:xfrm>
            <a:off x="8911437" y="5562901"/>
            <a:ext cx="656112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ACTION</a:t>
            </a:r>
          </a:p>
          <a:p>
            <a:pPr/>
            <a:r>
              <a:t>Faire un call à DOG.API et récupérer la réponse</a:t>
            </a:r>
          </a:p>
        </p:txBody>
      </p:sp>
      <p:sp>
        <p:nvSpPr>
          <p:cNvPr id="346" name="Appeler l’action…"/>
          <p:cNvSpPr txBox="1"/>
          <p:nvPr/>
        </p:nvSpPr>
        <p:spPr>
          <a:xfrm>
            <a:off x="12356587" y="7002691"/>
            <a:ext cx="2242415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Appeler l’action</a:t>
            </a:r>
          </a:p>
          <a:p>
            <a:pPr/>
            <a:r>
              <a:t>« Dispatch »</a:t>
            </a:r>
          </a:p>
        </p:txBody>
      </p:sp>
      <p:sp>
        <p:nvSpPr>
          <p:cNvPr id="347" name="MUTATIONS…"/>
          <p:cNvSpPr txBox="1"/>
          <p:nvPr/>
        </p:nvSpPr>
        <p:spPr>
          <a:xfrm>
            <a:off x="17241099" y="4056062"/>
            <a:ext cx="5878374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lumOff val="-13575"/>
                  </a:schemeClr>
                </a:solidFill>
              </a:defRPr>
            </a:pPr>
            <a:r>
              <a:t>MUTATIONS</a:t>
            </a:r>
          </a:p>
          <a:p>
            <a:pPr/>
            <a:r>
              <a:t>Set de la variable URL d’images de chiens</a:t>
            </a:r>
          </a:p>
        </p:txBody>
      </p:sp>
      <p:sp>
        <p:nvSpPr>
          <p:cNvPr id="348" name="Ligne"/>
          <p:cNvSpPr/>
          <p:nvPr/>
        </p:nvSpPr>
        <p:spPr>
          <a:xfrm flipV="1">
            <a:off x="15600455" y="5144209"/>
            <a:ext cx="2823568" cy="7955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9" name="Muter la réponse…"/>
          <p:cNvSpPr txBox="1"/>
          <p:nvPr/>
        </p:nvSpPr>
        <p:spPr>
          <a:xfrm>
            <a:off x="17738690" y="5562901"/>
            <a:ext cx="2417675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Muter la réponse</a:t>
            </a:r>
          </a:p>
          <a:p>
            <a:pPr/>
            <a:r>
              <a:t>« Commit »</a:t>
            </a:r>
          </a:p>
        </p:txBody>
      </p:sp>
      <p:sp>
        <p:nvSpPr>
          <p:cNvPr id="350" name="STATE…"/>
          <p:cNvSpPr txBox="1"/>
          <p:nvPr/>
        </p:nvSpPr>
        <p:spPr>
          <a:xfrm>
            <a:off x="2417336" y="4056062"/>
            <a:ext cx="4608272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STATE</a:t>
            </a:r>
          </a:p>
          <a:p>
            <a:pPr/>
            <a:r>
              <a:t>Variable URL d’images de chiens</a:t>
            </a:r>
          </a:p>
        </p:txBody>
      </p:sp>
      <p:sp>
        <p:nvSpPr>
          <p:cNvPr id="351" name="Ligne"/>
          <p:cNvSpPr/>
          <p:nvPr/>
        </p:nvSpPr>
        <p:spPr>
          <a:xfrm flipH="1" flipV="1">
            <a:off x="7307961" y="4470894"/>
            <a:ext cx="90673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GETTERS…"/>
          <p:cNvSpPr txBox="1"/>
          <p:nvPr/>
        </p:nvSpPr>
        <p:spPr>
          <a:xfrm>
            <a:off x="3368617" y="7626617"/>
            <a:ext cx="2705710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2"/>
                </a:solidFill>
              </a:defRPr>
            </a:pPr>
            <a:r>
              <a:t>GETTERS</a:t>
            </a:r>
          </a:p>
          <a:p>
            <a:pPr/>
            <a:r>
              <a:t>Récupérer un state</a:t>
            </a:r>
          </a:p>
        </p:txBody>
      </p:sp>
      <p:sp>
        <p:nvSpPr>
          <p:cNvPr id="353" name="Ligne"/>
          <p:cNvSpPr/>
          <p:nvPr/>
        </p:nvSpPr>
        <p:spPr>
          <a:xfrm>
            <a:off x="6157509" y="8602432"/>
            <a:ext cx="3579911" cy="24745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4" name="wide_dog_cover2_.jpg" descr="wide_dog_cover2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15774" y="10756079"/>
            <a:ext cx="2552452" cy="1436089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Appel au getter du store pour récupérer la variable URL…"/>
          <p:cNvSpPr txBox="1"/>
          <p:nvPr/>
        </p:nvSpPr>
        <p:spPr>
          <a:xfrm>
            <a:off x="896079" y="10806958"/>
            <a:ext cx="7650786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Appel au getter du store pour récupérer la variable URL</a:t>
            </a:r>
          </a:p>
          <a:p>
            <a:pPr/>
            <a:r>
              <a:t>et afficher l’image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’histoire de Vue 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L’histoire de Vue JS</a:t>
            </a:r>
          </a:p>
        </p:txBody>
      </p:sp>
      <p:sp>
        <p:nvSpPr>
          <p:cNvPr id="164" name="Evan You"/>
          <p:cNvSpPr txBox="1"/>
          <p:nvPr>
            <p:ph type="body" idx="21"/>
          </p:nvPr>
        </p:nvSpPr>
        <p:spPr>
          <a:xfrm>
            <a:off x="10604500" y="10145722"/>
            <a:ext cx="3175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Evan You</a:t>
            </a:r>
          </a:p>
        </p:txBody>
      </p:sp>
      <p:pic>
        <p:nvPicPr>
          <p:cNvPr id="165" name="0*xkJgg-6HskYrQ3N7.jpeg" descr="0*xkJgg-6HskYrQ3N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0" y="3683000"/>
            <a:ext cx="63500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1200px-Google_&quot;G&quot;_Logo.svg.png" descr="1200px-Google_&quot;G&quot;_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8125" y="5489871"/>
            <a:ext cx="2686997" cy="2736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angular.png" descr="angula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38879" y="5270500"/>
            <a:ext cx="3175001" cy="317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ésultat"/>
          <p:cNvSpPr txBox="1"/>
          <p:nvPr>
            <p:ph type="title" idx="4294967295"/>
          </p:nvPr>
        </p:nvSpPr>
        <p:spPr>
          <a:xfrm>
            <a:off x="10371754" y="313644"/>
            <a:ext cx="3640492" cy="1249724"/>
          </a:xfrm>
          <a:prstGeom prst="rect">
            <a:avLst/>
          </a:prstGeom>
        </p:spPr>
        <p:txBody>
          <a:bodyPr anchor="ctr"/>
          <a:lstStyle>
            <a:lvl1pPr defTabSz="1584920">
              <a:defRPr b="0" spc="-150" sz="753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Résultat</a:t>
            </a:r>
          </a:p>
        </p:txBody>
      </p:sp>
      <p:pic>
        <p:nvPicPr>
          <p:cNvPr id="358" name="Capture d’écran 2021-02-12 à 10.58.54.png" descr="Capture d’écran 2021-02-12 à 10.58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1028" y="1675491"/>
            <a:ext cx="16961944" cy="10365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trouvez ce workshop sur Github"/>
          <p:cNvSpPr txBox="1"/>
          <p:nvPr>
            <p:ph type="title"/>
          </p:nvPr>
        </p:nvSpPr>
        <p:spPr>
          <a:xfrm>
            <a:off x="1146709" y="2495704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Retrouvez ce workshop sur Github</a:t>
            </a:r>
          </a:p>
        </p:txBody>
      </p:sp>
      <p:pic>
        <p:nvPicPr>
          <p:cNvPr id="361" name="GitHub-Mark.png" descr="GitHub-Ma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9080" y="2380352"/>
            <a:ext cx="8955296" cy="8955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ssources ut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Ressources utiles</a:t>
            </a:r>
          </a:p>
        </p:txBody>
      </p:sp>
      <p:sp>
        <p:nvSpPr>
          <p:cNvPr id="364" name="Documentaire VueJS - Honeypo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Documentaire VueJS - Honeypot</a:t>
            </a:r>
          </a:p>
          <a:p>
            <a:pPr/>
            <a:r>
              <a:t>Grid system - Bootstrap</a:t>
            </a:r>
          </a:p>
          <a:p>
            <a:pPr/>
            <a:r>
              <a:t>Grid System - Vuetify</a:t>
            </a:r>
          </a:p>
          <a:p>
            <a:pPr/>
            <a:r>
              <a:t>Toute la documentation Vuetify (mashallah ++)</a:t>
            </a:r>
          </a:p>
          <a:p>
            <a:pPr/>
            <a:r>
              <a:t>Youtube - Make Apps With Danny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all-4-star-history.png" descr="all-4-star-histo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3" y="0"/>
            <a:ext cx="2432265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apture d’écran 2021-02-12 à 13.44.36.png" descr="Capture d’écran 2021-02-12 à 13.4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1051" y="4180817"/>
            <a:ext cx="15341898" cy="535436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"/>
          <p:cNvSpPr txBox="1"/>
          <p:nvPr/>
        </p:nvSpPr>
        <p:spPr>
          <a:xfrm>
            <a:off x="9613900" y="3407345"/>
            <a:ext cx="1580817" cy="586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495300">
              <a:defRPr b="1" sz="3300">
                <a:solidFill>
                  <a:srgbClr val="000000"/>
                </a:solidFill>
              </a:defRPr>
            </a:lvl1pPr>
          </a:lstStyle>
          <a:p>
            <a:pPr/>
            <a:r>
              <a:t>Google</a:t>
            </a:r>
          </a:p>
        </p:txBody>
      </p:sp>
      <p:sp>
        <p:nvSpPr>
          <p:cNvPr id="173" name="FB"/>
          <p:cNvSpPr txBox="1"/>
          <p:nvPr/>
        </p:nvSpPr>
        <p:spPr>
          <a:xfrm>
            <a:off x="13322300" y="3407345"/>
            <a:ext cx="1580817" cy="586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495300">
              <a:defRPr b="1" sz="3300">
                <a:solidFill>
                  <a:srgbClr val="000000"/>
                </a:solidFill>
              </a:defRPr>
            </a:lvl1pPr>
          </a:lstStyle>
          <a:p>
            <a:pPr/>
            <a:r>
              <a:t>FB</a:t>
            </a:r>
          </a:p>
        </p:txBody>
      </p:sp>
      <p:sp>
        <p:nvSpPr>
          <p:cNvPr id="174" name="Open Source"/>
          <p:cNvSpPr txBox="1"/>
          <p:nvPr/>
        </p:nvSpPr>
        <p:spPr>
          <a:xfrm>
            <a:off x="17030700" y="3407345"/>
            <a:ext cx="2169698" cy="586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387984">
              <a:defRPr b="1" sz="2585">
                <a:solidFill>
                  <a:srgbClr val="000000"/>
                </a:solidFill>
              </a:defRPr>
            </a:lvl1pPr>
          </a:lstStyle>
          <a:p>
            <a:pPr/>
            <a:r>
              <a:t>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1184px-Vue.js_Logo_2.svg.png" descr="1184px-Vue.js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3272" y="5187564"/>
            <a:ext cx="3855354" cy="334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itHub-Mark.png" descr="GitHub-M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8211" y="4009218"/>
            <a:ext cx="5273813" cy="52738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Open Sourc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ourquoi VueJS ?"/>
          <p:cNvSpPr txBox="1"/>
          <p:nvPr>
            <p:ph type="title" idx="4294967295"/>
          </p:nvPr>
        </p:nvSpPr>
        <p:spPr>
          <a:xfrm>
            <a:off x="8901534" y="676457"/>
            <a:ext cx="6580932" cy="1039262"/>
          </a:xfrm>
          <a:prstGeom prst="rect">
            <a:avLst/>
          </a:prstGeom>
        </p:spPr>
        <p:txBody>
          <a:bodyPr anchor="b"/>
          <a:lstStyle>
            <a:lvl1pPr defTabSz="1779987">
              <a:defRPr spc="-124" sz="6205"/>
            </a:lvl1pPr>
          </a:lstStyle>
          <a:p>
            <a:pPr/>
            <a:r>
              <a:t>Pourquoi VueJS ?</a:t>
            </a:r>
          </a:p>
        </p:txBody>
      </p:sp>
      <p:pic>
        <p:nvPicPr>
          <p:cNvPr id="181" name="1184px-Vue.js_Logo_2.svg.png" descr="1184px-Vue.js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9936" y="3431479"/>
            <a:ext cx="7908385" cy="68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Léger"/>
          <p:cNvSpPr txBox="1"/>
          <p:nvPr/>
        </p:nvSpPr>
        <p:spPr>
          <a:xfrm>
            <a:off x="1865734" y="4537257"/>
            <a:ext cx="6580932" cy="1039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1779987">
              <a:lnSpc>
                <a:spcPct val="80000"/>
              </a:lnSpc>
              <a:defRPr b="1" spc="-124" sz="6205">
                <a:solidFill>
                  <a:srgbClr val="000000"/>
                </a:solidFill>
              </a:defRPr>
            </a:lvl1pPr>
          </a:lstStyle>
          <a:p>
            <a:pPr/>
            <a:r>
              <a:t>Léger</a:t>
            </a:r>
          </a:p>
        </p:txBody>
      </p:sp>
      <p:sp>
        <p:nvSpPr>
          <p:cNvPr id="183" name="Intuitif"/>
          <p:cNvSpPr txBox="1"/>
          <p:nvPr/>
        </p:nvSpPr>
        <p:spPr>
          <a:xfrm>
            <a:off x="1865734" y="6338369"/>
            <a:ext cx="6580932" cy="1039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1779987">
              <a:lnSpc>
                <a:spcPct val="80000"/>
              </a:lnSpc>
              <a:defRPr b="1" spc="-124" sz="6205">
                <a:solidFill>
                  <a:srgbClr val="000000"/>
                </a:solidFill>
              </a:defRPr>
            </a:lvl1pPr>
          </a:lstStyle>
          <a:p>
            <a:pPr/>
            <a:r>
              <a:t>Intuitif</a:t>
            </a:r>
          </a:p>
        </p:txBody>
      </p:sp>
      <p:sp>
        <p:nvSpPr>
          <p:cNvPr id="184" name="Puissant"/>
          <p:cNvSpPr txBox="1"/>
          <p:nvPr/>
        </p:nvSpPr>
        <p:spPr>
          <a:xfrm>
            <a:off x="1865734" y="8139481"/>
            <a:ext cx="6580932" cy="1039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1779987">
              <a:lnSpc>
                <a:spcPct val="80000"/>
              </a:lnSpc>
              <a:defRPr b="1" spc="-124" sz="6205">
                <a:solidFill>
                  <a:srgbClr val="000000"/>
                </a:solidFill>
              </a:defRPr>
            </a:lvl1pPr>
          </a:lstStyle>
          <a:p>
            <a:pPr/>
            <a:r>
              <a:t>Puissant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stal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</a:t>
            </a:r>
          </a:p>
        </p:txBody>
      </p:sp>
      <p:sp>
        <p:nvSpPr>
          <p:cNvPr id="187" name="Vue JS via Vue CL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Vue JS via Vue CLI</a:t>
            </a:r>
          </a:p>
        </p:txBody>
      </p:sp>
      <p:pic>
        <p:nvPicPr>
          <p:cNvPr id="188" name="1184px-Vue.js_Logo_2.svg.png" descr="1184px-Vue.js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1654" y="2945445"/>
            <a:ext cx="9030147" cy="7825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